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9"/>
  </p:notesMasterIdLst>
  <p:sldIdLst>
    <p:sldId id="256" r:id="rId5"/>
    <p:sldId id="271" r:id="rId6"/>
    <p:sldId id="332" r:id="rId7"/>
    <p:sldId id="257" r:id="rId8"/>
    <p:sldId id="314" r:id="rId9"/>
    <p:sldId id="313" r:id="rId10"/>
    <p:sldId id="328" r:id="rId11"/>
    <p:sldId id="329" r:id="rId12"/>
    <p:sldId id="315" r:id="rId13"/>
    <p:sldId id="319" r:id="rId14"/>
    <p:sldId id="316" r:id="rId15"/>
    <p:sldId id="318" r:id="rId16"/>
    <p:sldId id="317" r:id="rId17"/>
    <p:sldId id="320" r:id="rId18"/>
    <p:sldId id="330" r:id="rId19"/>
    <p:sldId id="331" r:id="rId20"/>
    <p:sldId id="321" r:id="rId21"/>
    <p:sldId id="322" r:id="rId22"/>
    <p:sldId id="323" r:id="rId23"/>
    <p:sldId id="324" r:id="rId24"/>
    <p:sldId id="325" r:id="rId25"/>
    <p:sldId id="326" r:id="rId26"/>
    <p:sldId id="327" r:id="rId27"/>
    <p:sldId id="27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C0BF"/>
    <a:srgbClr val="FF7300"/>
    <a:srgbClr val="FF9900"/>
    <a:srgbClr val="FF7C19"/>
    <a:srgbClr val="BEBEBE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61D74-F824-6144-868F-4E0917D3A5ED}" v="69" dt="2018-11-06T17:39:37.9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23" autoAdjust="0"/>
    <p:restoredTop sz="80912" autoAdjust="0"/>
  </p:normalViewPr>
  <p:slideViewPr>
    <p:cSldViewPr snapToGrid="0">
      <p:cViewPr>
        <p:scale>
          <a:sx n="86" d="100"/>
          <a:sy n="86" d="100"/>
        </p:scale>
        <p:origin x="34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tiff>
</file>

<file path=ppt/media/image22.tiff>
</file>

<file path=ppt/media/image23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720F32-9269-4A0B-A427-8BDA8E48892D}" type="datetimeFigureOut">
              <a:rPr lang="en-US" smtClean="0"/>
              <a:t>11/5/18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B8B12-F050-4C92-AA18-17475F848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0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8552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236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98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3264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07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2604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44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836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9163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406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306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608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60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482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973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748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189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26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368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1B8B12-F050-4C92-AA18-17475F8485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957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67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45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890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78478" y="277090"/>
            <a:ext cx="11635041" cy="629020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574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41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27F736A-DFEB-6C4A-BFA7-1C2017230A41}"/>
              </a:ext>
            </a:extLst>
          </p:cNvPr>
          <p:cNvSpPr/>
          <p:nvPr userDrawn="1"/>
        </p:nvSpPr>
        <p:spPr>
          <a:xfrm>
            <a:off x="278478" y="277090"/>
            <a:ext cx="11635041" cy="629020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912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854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374B39A-9FB9-BC49-A9A7-BF8E45D6B213}"/>
              </a:ext>
            </a:extLst>
          </p:cNvPr>
          <p:cNvSpPr/>
          <p:nvPr userDrawn="1"/>
        </p:nvSpPr>
        <p:spPr>
          <a:xfrm>
            <a:off x="278478" y="277090"/>
            <a:ext cx="11635041" cy="629020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03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34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46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778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9900"/>
            </a:gs>
            <a:gs pos="50000">
              <a:schemeClr val="bg1"/>
            </a:gs>
            <a:gs pos="100000">
              <a:srgbClr val="FF730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A7081-6893-4331-A498-377E46F8CDF1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A5732-0E4F-4444-8605-201CC6759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94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ma.org/gamification-transforming-medical-education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in-training.org/gamed-gamification-medical-education-11029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reaxis.com/when-to-use-gamificatio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ubmed/26745561" TargetMode="External"/><Relationship Id="rId7" Type="http://schemas.openxmlformats.org/officeDocument/2006/relationships/image" Target="../media/image21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://bit.ly/osugames" TargetMode="External"/><Relationship Id="rId4" Type="http://schemas.openxmlformats.org/officeDocument/2006/relationships/hyperlink" Target="https://www.coursera.org/learn/gamification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austin.rutledge@okstate.edu?subject=gamifica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hyperlink" Target="http://health.okstate.edu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austin.rutledge@okstate.edu?subject=gamificat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edicalbag.com/lifestyle/medical-school-gamification/article/795765/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ursera.org/learn/gamification/home/welcom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7456" y="1875224"/>
            <a:ext cx="9144000" cy="1445346"/>
          </a:xfrm>
        </p:spPr>
        <p:txBody>
          <a:bodyPr>
            <a:normAutofit fontScale="90000"/>
          </a:bodyPr>
          <a:lstStyle/>
          <a:p>
            <a:pPr algn="l"/>
            <a:r>
              <a:rPr lang="en-US" sz="4200" dirty="0">
                <a:latin typeface="Helvetica" panose="020B0604020202020204" pitchFamily="34" charset="0"/>
                <a:cs typeface="Helvetica" panose="020B0604020202020204" pitchFamily="34" charset="0"/>
              </a:rPr>
              <a:t>Upping Your Game: </a:t>
            </a:r>
            <a:br>
              <a:rPr lang="en-US" sz="42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4200" dirty="0">
                <a:latin typeface="Helvetica" panose="020B0604020202020204" pitchFamily="34" charset="0"/>
                <a:cs typeface="Helvetica" panose="020B0604020202020204" pitchFamily="34" charset="0"/>
              </a:rPr>
              <a:t>Adding Gamification </a:t>
            </a:r>
            <a:br>
              <a:rPr lang="en-US" sz="42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4200" dirty="0">
                <a:latin typeface="Helvetica" panose="020B0604020202020204" pitchFamily="34" charset="0"/>
                <a:cs typeface="Helvetica" panose="020B0604020202020204" pitchFamily="34" charset="0"/>
              </a:rPr>
              <a:t>to Your Instruction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77456" y="3611276"/>
            <a:ext cx="9144000" cy="2846387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latin typeface="Georgia" panose="02040502050405020303" pitchFamily="18" charset="0"/>
              </a:rPr>
              <a:t>November 6, 2018</a:t>
            </a:r>
          </a:p>
          <a:p>
            <a:pPr algn="l"/>
            <a:endParaRPr lang="en-US" sz="3200" dirty="0">
              <a:latin typeface="Georgia" panose="02040502050405020303" pitchFamily="18" charset="0"/>
            </a:endParaRPr>
          </a:p>
          <a:p>
            <a:pPr algn="l"/>
            <a:r>
              <a:rPr lang="en-US" dirty="0">
                <a:latin typeface="Georgia" panose="02040502050405020303" pitchFamily="18" charset="0"/>
              </a:rPr>
              <a:t>		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EA32814-D29A-3349-BA31-5AF16A8095BD}"/>
              </a:ext>
            </a:extLst>
          </p:cNvPr>
          <p:cNvSpPr/>
          <p:nvPr/>
        </p:nvSpPr>
        <p:spPr>
          <a:xfrm>
            <a:off x="877456" y="4358156"/>
            <a:ext cx="768028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Georgia" panose="02040502050405020303" pitchFamily="18" charset="0"/>
              </a:rPr>
              <a:t>If you can’t hear the music, follow these steps:</a:t>
            </a:r>
          </a:p>
          <a:p>
            <a:r>
              <a:rPr lang="en-US" sz="2400" dirty="0">
                <a:latin typeface="Georgia" panose="02040502050405020303" pitchFamily="18" charset="0"/>
              </a:rPr>
              <a:t>Click </a:t>
            </a:r>
            <a:r>
              <a:rPr lang="en-US" sz="2400" i="1" dirty="0">
                <a:latin typeface="Georgia" panose="02040502050405020303" pitchFamily="18" charset="0"/>
              </a:rPr>
              <a:t>Communicate</a:t>
            </a:r>
          </a:p>
          <a:p>
            <a:r>
              <a:rPr lang="en-US" sz="2400" dirty="0">
                <a:latin typeface="Georgia" panose="02040502050405020303" pitchFamily="18" charset="0"/>
              </a:rPr>
              <a:t>Click </a:t>
            </a:r>
            <a:r>
              <a:rPr lang="en-US" sz="2400" i="1" dirty="0">
                <a:latin typeface="Georgia" panose="02040502050405020303" pitchFamily="18" charset="0"/>
              </a:rPr>
              <a:t>Integrated Voice Conference</a:t>
            </a:r>
          </a:p>
          <a:p>
            <a:r>
              <a:rPr lang="en-US" sz="2400" dirty="0">
                <a:latin typeface="Georgia" panose="02040502050405020303" pitchFamily="18" charset="0"/>
              </a:rPr>
              <a:t>Click </a:t>
            </a:r>
            <a:r>
              <a:rPr lang="en-US" sz="2400" i="1" dirty="0">
                <a:latin typeface="Georgia" panose="02040502050405020303" pitchFamily="18" charset="0"/>
              </a:rPr>
              <a:t>Join Conference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6E6A41-BDD5-BC41-81F6-58C86D17F3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1"/>
          <a:stretch/>
        </p:blipFill>
        <p:spPr>
          <a:xfrm>
            <a:off x="6184214" y="277090"/>
            <a:ext cx="5130330" cy="385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92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Game Elements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990B24-93DC-0C4C-8D02-8784A3ED51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Leaderboard</a:t>
            </a:r>
          </a:p>
          <a:p>
            <a:pPr marL="0" indent="0" algn="ctr">
              <a:buNone/>
            </a:pPr>
            <a:r>
              <a:rPr lang="en-US" sz="4000" dirty="0"/>
              <a:t>Points</a:t>
            </a:r>
          </a:p>
          <a:p>
            <a:pPr marL="0" indent="0" algn="ctr">
              <a:buNone/>
            </a:pPr>
            <a:r>
              <a:rPr lang="en-US" sz="4000" dirty="0"/>
              <a:t>Levels</a:t>
            </a:r>
          </a:p>
          <a:p>
            <a:pPr marL="0" indent="0" algn="ctr">
              <a:buNone/>
            </a:pPr>
            <a:r>
              <a:rPr lang="en-US" sz="4000" b="1" dirty="0"/>
              <a:t>Progression</a:t>
            </a:r>
          </a:p>
          <a:p>
            <a:pPr marL="0" indent="0" algn="ctr">
              <a:buNone/>
            </a:pPr>
            <a:r>
              <a:rPr lang="en-US" sz="4000" b="1" dirty="0"/>
              <a:t>Instant Feedback</a:t>
            </a:r>
          </a:p>
          <a:p>
            <a:pPr marL="0" indent="0" algn="ctr">
              <a:buNone/>
            </a:pPr>
            <a:r>
              <a:rPr lang="en-US" sz="4000" b="1" dirty="0"/>
              <a:t>Team</a:t>
            </a:r>
            <a:endParaRPr lang="en-US" sz="40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9425C09-5453-8345-984C-1B14A8DA792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Choice</a:t>
            </a:r>
          </a:p>
          <a:p>
            <a:pPr marL="0" indent="0" algn="ctr">
              <a:buNone/>
            </a:pPr>
            <a:r>
              <a:rPr lang="en-US" sz="4000" dirty="0"/>
              <a:t>Avatars</a:t>
            </a:r>
          </a:p>
          <a:p>
            <a:pPr marL="0" indent="0" algn="ctr">
              <a:buNone/>
            </a:pPr>
            <a:r>
              <a:rPr lang="en-US" sz="4000" dirty="0"/>
              <a:t>Rewards</a:t>
            </a:r>
          </a:p>
          <a:p>
            <a:pPr marL="0" indent="0" algn="ctr">
              <a:buNone/>
            </a:pPr>
            <a:r>
              <a:rPr lang="en-US" sz="4000" b="1" dirty="0"/>
              <a:t>Simulations</a:t>
            </a:r>
          </a:p>
          <a:p>
            <a:pPr marL="0" indent="0" algn="ctr">
              <a:buNone/>
            </a:pPr>
            <a:r>
              <a:rPr lang="en-US" sz="4000" dirty="0"/>
              <a:t>Badges</a:t>
            </a:r>
          </a:p>
          <a:p>
            <a:pPr marL="0" indent="0" algn="ctr">
              <a:buNone/>
            </a:pPr>
            <a:r>
              <a:rPr lang="en-US" sz="4000" dirty="0"/>
              <a:t>Hidden Messages</a:t>
            </a:r>
          </a:p>
          <a:p>
            <a:pPr marL="0" indent="0">
              <a:buNone/>
            </a:pP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841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64A2CD-42F0-774F-B9DA-14546D9544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463" y="1585733"/>
            <a:ext cx="8089069" cy="455010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58855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pic>
        <p:nvPicPr>
          <p:cNvPr id="7" name="Content Placeholder 6" descr="A close up of a map&#13;&#10;&#13;&#10;Description automatically generated">
            <a:extLst>
              <a:ext uri="{FF2B5EF4-FFF2-40B4-BE49-F238E27FC236}">
                <a16:creationId xmlns:a16="http://schemas.microsoft.com/office/drawing/2014/main" id="{462CF122-F793-7640-B254-7D3609EB2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737" y="1660735"/>
            <a:ext cx="6700526" cy="435133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265013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62E6A7-8C4D-FB4C-81CA-6A857E94E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36186" y="1778723"/>
            <a:ext cx="3855673" cy="385567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D8B72B-85D7-F341-8785-2B74A652F9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780" r="12102"/>
          <a:stretch/>
        </p:blipFill>
        <p:spPr>
          <a:xfrm>
            <a:off x="5751581" y="1778723"/>
            <a:ext cx="5080414" cy="385567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02898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897C3A-ABFC-CE44-A2A8-F035AAE653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42905" y="1690688"/>
            <a:ext cx="7706186" cy="43513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565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2770-35E0-6F40-8536-001DD13CF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6EB75-D763-1243-A5D0-D23AA4842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4000" dirty="0"/>
              <a:t>“Gamification… does not replace lectures; it is a supplemental tool to support and reinforce established curricula.”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649A0-26D7-3046-AADC-A79970992FCF}"/>
              </a:ext>
            </a:extLst>
          </p:cNvPr>
          <p:cNvSpPr txBox="1"/>
          <p:nvPr/>
        </p:nvSpPr>
        <p:spPr>
          <a:xfrm>
            <a:off x="838200" y="5877489"/>
            <a:ext cx="983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Southern Medical Association (13 September, 2017). </a:t>
            </a:r>
            <a:r>
              <a:rPr lang="en-US" sz="1200" i="1" dirty="0"/>
              <a:t>Gamification – Transforming Medical Education</a:t>
            </a:r>
            <a:r>
              <a:rPr lang="en-US" sz="1200" dirty="0"/>
              <a:t>. Retrieved from </a:t>
            </a:r>
            <a:r>
              <a:rPr lang="en-US" sz="1200" dirty="0">
                <a:hlinkClick r:id="rId2"/>
              </a:rPr>
              <a:t>https://sma.org/gamification-transforming-medical-education/</a:t>
            </a:r>
            <a:r>
              <a:rPr lang="en-US" sz="1200" dirty="0"/>
              <a:t>. </a:t>
            </a:r>
            <a:endParaRPr lang="en-US" sz="1200" i="1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91581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2770-35E0-6F40-8536-001DD13CF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Another 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6EB75-D763-1243-A5D0-D23AA4842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4000" dirty="0"/>
              <a:t>Gamification does not necessarily mean that students are </a:t>
            </a:r>
            <a:r>
              <a:rPr lang="en-US" sz="4000" i="1" dirty="0"/>
              <a:t>playing</a:t>
            </a:r>
            <a:r>
              <a:rPr lang="en-US" sz="4000" dirty="0"/>
              <a:t> a game or even utilizing technology at all.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649A0-26D7-3046-AADC-A79970992FCF}"/>
              </a:ext>
            </a:extLst>
          </p:cNvPr>
          <p:cNvSpPr txBox="1"/>
          <p:nvPr/>
        </p:nvSpPr>
        <p:spPr>
          <a:xfrm>
            <a:off x="838200" y="5877489"/>
            <a:ext cx="983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Cline, Abigail (10 May, 2016). </a:t>
            </a:r>
            <a:r>
              <a:rPr lang="en-US" sz="1200" i="1" dirty="0" err="1"/>
              <a:t>GaMed</a:t>
            </a:r>
            <a:r>
              <a:rPr lang="en-US" sz="1200" i="1" dirty="0"/>
              <a:t>: Gamification of Medical Education</a:t>
            </a:r>
            <a:r>
              <a:rPr lang="en-US" sz="1200" dirty="0"/>
              <a:t>. Retrieved from </a:t>
            </a:r>
            <a:r>
              <a:rPr lang="en-US" sz="1200" dirty="0">
                <a:hlinkClick r:id="rId2"/>
              </a:rPr>
              <a:t>http://in-training.org/gamed-gamification-medical-education-11029</a:t>
            </a:r>
            <a:r>
              <a:rPr lang="en-US" sz="1200" dirty="0"/>
              <a:t>. </a:t>
            </a:r>
            <a:endParaRPr lang="en-US" sz="1200" i="1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15046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Okay… How do I Gamify?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9AA1F7-3BAB-CD45-A8F3-37AD3FB1A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90748" y="1778723"/>
            <a:ext cx="7810500" cy="38100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22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Ideas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Quiz games (</a:t>
            </a:r>
            <a:r>
              <a:rPr lang="en-US" sz="3200" dirty="0" err="1"/>
              <a:t>Kahoot</a:t>
            </a:r>
            <a:r>
              <a:rPr lang="en-US" sz="3200" dirty="0"/>
              <a:t>, etc.)</a:t>
            </a:r>
          </a:p>
          <a:p>
            <a:pPr marL="0" indent="0">
              <a:buNone/>
            </a:pPr>
            <a:r>
              <a:rPr lang="en-US" sz="3200" dirty="0"/>
              <a:t>Give learners a choice and provide instant feedback</a:t>
            </a:r>
          </a:p>
          <a:p>
            <a:pPr marL="0" indent="0">
              <a:buNone/>
            </a:pPr>
            <a:r>
              <a:rPr lang="en-US" sz="3200" dirty="0"/>
              <a:t>Develop eLearning content</a:t>
            </a:r>
          </a:p>
          <a:p>
            <a:pPr marL="0" indent="0">
              <a:buNone/>
            </a:pPr>
            <a:r>
              <a:rPr lang="en-US" sz="3200" dirty="0"/>
              <a:t>Utilize student teams</a:t>
            </a:r>
          </a:p>
          <a:p>
            <a:pPr marL="0" indent="0">
              <a:buNone/>
            </a:pPr>
            <a:r>
              <a:rPr lang="en-US" sz="3200" dirty="0"/>
              <a:t>Provide incentives (rewards, badges, etc.)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29BD43F9-7552-7444-A322-C1E691F83F8A}"/>
              </a:ext>
            </a:extLst>
          </p:cNvPr>
          <p:cNvSpPr/>
          <p:nvPr/>
        </p:nvSpPr>
        <p:spPr>
          <a:xfrm>
            <a:off x="5481402" y="2900597"/>
            <a:ext cx="1109272" cy="689547"/>
          </a:xfrm>
          <a:prstGeom prst="lef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909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 much of A good thing can be a bad thing.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Consider…</a:t>
            </a:r>
          </a:p>
          <a:p>
            <a:pPr marL="0" indent="0">
              <a:buNone/>
            </a:pPr>
            <a:r>
              <a:rPr lang="en-US" sz="3200" dirty="0"/>
              <a:t>How is the experience designed?</a:t>
            </a:r>
          </a:p>
          <a:p>
            <a:pPr marL="0" indent="0">
              <a:buNone/>
            </a:pPr>
            <a:r>
              <a:rPr lang="en-US" sz="3200" dirty="0"/>
              <a:t>Are there too many game elements?</a:t>
            </a:r>
          </a:p>
          <a:p>
            <a:pPr marL="0" indent="0">
              <a:buNone/>
            </a:pPr>
            <a:r>
              <a:rPr lang="en-US" sz="3200" dirty="0"/>
              <a:t>Too many rewards/achievements?</a:t>
            </a:r>
          </a:p>
          <a:p>
            <a:pPr marL="0" indent="0">
              <a:buNone/>
            </a:pPr>
            <a:r>
              <a:rPr lang="en-US" sz="3200" dirty="0"/>
              <a:t>Is it appropriate for the environment and/or the content?</a:t>
            </a:r>
          </a:p>
        </p:txBody>
      </p:sp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BB4575-540F-8E41-85AE-65009E364FA1}"/>
              </a:ext>
            </a:extLst>
          </p:cNvPr>
          <p:cNvSpPr txBox="1"/>
          <p:nvPr/>
        </p:nvSpPr>
        <p:spPr>
          <a:xfrm>
            <a:off x="838200" y="5877489"/>
            <a:ext cx="9839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Tynan, K. (11 July, 2017). </a:t>
            </a:r>
            <a:r>
              <a:rPr lang="en-US" sz="1200" i="1" dirty="0"/>
              <a:t>Gamification: When Too Much of a Good Thing is a Waste of Time and Budget. </a:t>
            </a:r>
            <a:r>
              <a:rPr lang="en-US" sz="1200" dirty="0"/>
              <a:t>Retrieved from </a:t>
            </a:r>
            <a:r>
              <a:rPr lang="en-US" sz="1200" dirty="0">
                <a:hlinkClick r:id="rId4"/>
              </a:rPr>
              <a:t>https://coreaxis.com/when-to-use-gamification/</a:t>
            </a:r>
            <a:r>
              <a:rPr lang="en-US" sz="1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08928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8479" y="512737"/>
            <a:ext cx="11526836" cy="581890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71" y="564565"/>
            <a:ext cx="11476396" cy="573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46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E728DC-3AB6-2643-B1F4-896B0F2CF9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20998" y="1301291"/>
            <a:ext cx="6350000" cy="42418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519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80D4A87-F1BD-4646-AEC6-E135DC48B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health.okstate.edu</a:t>
            </a:r>
            <a:r>
              <a:rPr lang="en-US" b="1" dirty="0">
                <a:solidFill>
                  <a:srgbClr val="C00000"/>
                </a:solidFill>
              </a:rPr>
              <a:t>/</a:t>
            </a:r>
            <a:r>
              <a:rPr lang="en-US" b="1" dirty="0" err="1">
                <a:solidFill>
                  <a:srgbClr val="C00000"/>
                </a:solidFill>
              </a:rPr>
              <a:t>oed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7" name="Content Placeholder 6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5727C27F-47B8-D140-89AB-45A27D7E84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875" y="1465318"/>
            <a:ext cx="7802250" cy="47416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41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McCory</a:t>
            </a:r>
            <a:r>
              <a:rPr lang="en-US" sz="2000" dirty="0"/>
              <a:t>, L., Lewis, J.H., &amp; Dalton, D. (2016) Gamification and Multimedia for Medical Education: A Landscape Review. </a:t>
            </a:r>
            <a:r>
              <a:rPr lang="en-US" sz="2000" i="1" dirty="0"/>
              <a:t>The Journal of the American Osteopathic Association</a:t>
            </a:r>
            <a:r>
              <a:rPr lang="en-US" sz="2000" dirty="0"/>
              <a:t>, 116 (1), 22-34. </a:t>
            </a:r>
            <a:r>
              <a:rPr lang="en-US" sz="2000" dirty="0">
                <a:hlinkClick r:id="rId3"/>
              </a:rPr>
              <a:t>https://www.ncbi.nlm.nih.gov/pubmed/26745561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Werbach, Kevin. ”Definition of Gamification.” [week 1: Gamification]. MOOC offered by the Wharton School of Business. Retrieved on 1 November, 2018 from </a:t>
            </a:r>
            <a:r>
              <a:rPr lang="en-US" sz="2000" dirty="0">
                <a:hlinkClick r:id="rId4"/>
              </a:rPr>
              <a:t>https://www.coursera.org/learn/gamification</a:t>
            </a:r>
            <a:r>
              <a:rPr lang="en-US" sz="2000" dirty="0"/>
              <a:t>.</a:t>
            </a:r>
            <a:endParaRPr lang="en-US" sz="2400" dirty="0"/>
          </a:p>
          <a:p>
            <a:pPr marL="0" indent="0" algn="ctr">
              <a:buNone/>
            </a:pPr>
            <a:endParaRPr lang="en-US" sz="2400" dirty="0">
              <a:hlinkClick r:id="rId5"/>
            </a:endParaRPr>
          </a:p>
          <a:p>
            <a:pPr marL="0" indent="0" algn="ctr">
              <a:buNone/>
            </a:pPr>
            <a:r>
              <a:rPr lang="en-US" sz="2400" dirty="0">
                <a:hlinkClick r:id="rId5"/>
              </a:rPr>
              <a:t>bit.ly/osugames</a:t>
            </a:r>
            <a:endParaRPr lang="en-US" sz="2400" dirty="0"/>
          </a:p>
          <a:p>
            <a:pPr marL="0" indent="0">
              <a:buNone/>
            </a:pPr>
            <a:endParaRPr lang="en-US" sz="1400" i="1" dirty="0"/>
          </a:p>
        </p:txBody>
      </p:sp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970ACD-8ACC-E04B-9465-EC856477DF7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404"/>
          <a:stretch/>
        </p:blipFill>
        <p:spPr>
          <a:xfrm>
            <a:off x="5358256" y="5006716"/>
            <a:ext cx="1475483" cy="136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6835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FC0140-B970-D641-9D90-436A9908B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154" y="3624897"/>
            <a:ext cx="4148516" cy="20410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b="1" dirty="0"/>
              <a:t>Austin Rutledge</a:t>
            </a:r>
            <a:br>
              <a:rPr lang="en-US" sz="2400" dirty="0"/>
            </a:br>
            <a:r>
              <a:rPr lang="en-US" sz="2400" i="1" dirty="0"/>
              <a:t>Coordinator of Instructional Design</a:t>
            </a:r>
            <a:br>
              <a:rPr lang="en-US" sz="2400" dirty="0"/>
            </a:br>
            <a:r>
              <a:rPr lang="en-US" sz="2400" dirty="0"/>
              <a:t>Oklahoma State University </a:t>
            </a:r>
            <a:br>
              <a:rPr lang="en-US" sz="2400" dirty="0"/>
            </a:br>
            <a:r>
              <a:rPr lang="en-US" sz="2400" dirty="0"/>
              <a:t>Center for Health Sciences</a:t>
            </a:r>
            <a:br>
              <a:rPr lang="en-US" sz="2400" dirty="0"/>
            </a:br>
            <a:r>
              <a:rPr lang="en-US" sz="2200" dirty="0"/>
              <a:t>M.Ed., M.S. University of Tennessee</a:t>
            </a:r>
            <a:br>
              <a:rPr lang="en-US" sz="2200" dirty="0"/>
            </a:br>
            <a:r>
              <a:rPr lang="en-US" sz="2200" dirty="0">
                <a:hlinkClick r:id="rId3"/>
              </a:rPr>
              <a:t>austin.rutledge@okstate.edu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   @</a:t>
            </a:r>
            <a:r>
              <a:rPr lang="en-US" sz="2400" dirty="0" err="1"/>
              <a:t>austinrutledge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227282-C488-024D-A503-87747ED2E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569" y="1512779"/>
            <a:ext cx="4803364" cy="39341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1" dirty="0"/>
              <a:t>Upping Your Game </a:t>
            </a:r>
            <a:r>
              <a:rPr lang="en-US" b="1" dirty="0"/>
              <a:t>Agenda</a:t>
            </a:r>
          </a:p>
          <a:p>
            <a:pPr marL="0" indent="0" algn="ctr">
              <a:buNone/>
            </a:pPr>
            <a:endParaRPr lang="en-US" i="1" dirty="0"/>
          </a:p>
          <a:p>
            <a:pPr marL="0" indent="0" algn="ctr">
              <a:lnSpc>
                <a:spcPct val="150000"/>
              </a:lnSpc>
              <a:buNone/>
            </a:pPr>
            <a:r>
              <a:rPr lang="en-US" i="1" dirty="0"/>
              <a:t>Why</a:t>
            </a:r>
            <a:r>
              <a:rPr lang="en-US" dirty="0"/>
              <a:t> gamify your curriculum?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i="1" dirty="0"/>
              <a:t>What</a:t>
            </a:r>
            <a:r>
              <a:rPr lang="en-US" dirty="0"/>
              <a:t> is gamification?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i="1" dirty="0"/>
              <a:t>How</a:t>
            </a:r>
            <a:r>
              <a:rPr lang="en-US" dirty="0"/>
              <a:t> do we do this?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78426F-FA30-F348-94D3-965ECA9E55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16" y="1192027"/>
            <a:ext cx="2145346" cy="2041077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94B740-D77E-B34E-BC5C-BE148D7F3B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0196" y="5310612"/>
            <a:ext cx="411157" cy="41532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66AB5-2ED2-004B-8BC1-8ED43A0B86C6}"/>
              </a:ext>
            </a:extLst>
          </p:cNvPr>
          <p:cNvCxnSpPr>
            <a:cxnSpLocks/>
          </p:cNvCxnSpPr>
          <p:nvPr/>
        </p:nvCxnSpPr>
        <p:spPr>
          <a:xfrm flipH="1">
            <a:off x="5927626" y="1512780"/>
            <a:ext cx="19987" cy="3934101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2398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65925"/>
            <a:ext cx="10515600" cy="12874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200" dirty="0">
                <a:latin typeface="Helvetica"/>
                <a:cs typeface="Helvetica"/>
              </a:rPr>
              <a:t>Tapping Your Video Potential:</a:t>
            </a:r>
            <a:br>
              <a:rPr lang="en-US" sz="4200" dirty="0">
                <a:latin typeface="Helvetica"/>
                <a:cs typeface="Helvetica"/>
              </a:rPr>
            </a:br>
            <a:r>
              <a:rPr lang="en-US" sz="4200" dirty="0" err="1">
                <a:latin typeface="Helvetica"/>
                <a:cs typeface="Helvetica"/>
              </a:rPr>
              <a:t>Panopto</a:t>
            </a:r>
            <a:r>
              <a:rPr lang="en-US" sz="4200" dirty="0">
                <a:latin typeface="Helvetica"/>
                <a:cs typeface="Helvetica"/>
              </a:rPr>
              <a:t> &amp; Beyond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38200" y="3140616"/>
            <a:ext cx="10515600" cy="29736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Georgia" panose="02040502050405020303" pitchFamily="18" charset="0"/>
              </a:rPr>
              <a:t>November 20, 2018</a:t>
            </a:r>
          </a:p>
          <a:p>
            <a:pPr marL="0" indent="0">
              <a:buNone/>
            </a:pPr>
            <a:endParaRPr lang="en-US" sz="800" dirty="0">
              <a:latin typeface="Georgia" panose="02040502050405020303" pitchFamily="18" charset="0"/>
            </a:endParaRPr>
          </a:p>
          <a:p>
            <a:pPr>
              <a:buNone/>
            </a:pPr>
            <a:r>
              <a:rPr lang="en-US" dirty="0">
                <a:latin typeface="Georgia" panose="02040502050405020303" pitchFamily="18" charset="0"/>
              </a:rPr>
              <a:t>Dave </a:t>
            </a:r>
            <a:r>
              <a:rPr lang="en-US" dirty="0" err="1">
                <a:latin typeface="Georgia" panose="02040502050405020303" pitchFamily="18" charset="0"/>
              </a:rPr>
              <a:t>Juergens</a:t>
            </a:r>
            <a:endParaRPr lang="en-US" dirty="0">
              <a:latin typeface="Georgia" panose="02040502050405020303" pitchFamily="18" charset="0"/>
            </a:endParaRPr>
          </a:p>
          <a:p>
            <a:pPr>
              <a:buNone/>
            </a:pPr>
            <a:r>
              <a:rPr lang="en-US" dirty="0">
                <a:latin typeface="Georgia" panose="02040502050405020303" pitchFamily="18" charset="0"/>
              </a:rPr>
              <a:t>Office of Educational Development</a:t>
            </a:r>
          </a:p>
          <a:p>
            <a:pPr>
              <a:buNone/>
            </a:pPr>
            <a:r>
              <a:rPr lang="en-US" dirty="0" err="1">
                <a:latin typeface="Georgia" panose="02040502050405020303" pitchFamily="18" charset="0"/>
                <a:hlinkClick r:id="rId2"/>
              </a:rPr>
              <a:t>health.okstate.edu</a:t>
            </a:r>
            <a:r>
              <a:rPr lang="en-US" dirty="0">
                <a:latin typeface="Georgia" panose="02040502050405020303" pitchFamily="18" charset="0"/>
                <a:hlinkClick r:id="rId2"/>
              </a:rPr>
              <a:t>/</a:t>
            </a:r>
            <a:r>
              <a:rPr lang="en-US" dirty="0" err="1">
                <a:latin typeface="Georgia" panose="02040502050405020303" pitchFamily="18" charset="0"/>
                <a:hlinkClick r:id="rId2"/>
              </a:rPr>
              <a:t>oed</a:t>
            </a:r>
            <a:endParaRPr lang="en-US" dirty="0">
              <a:latin typeface="Georgia" panose="02040502050405020303" pitchFamily="18" charset="0"/>
            </a:endParaRPr>
          </a:p>
          <a:p>
            <a:pPr>
              <a:buNone/>
            </a:pPr>
            <a:r>
              <a:rPr lang="en-US" dirty="0">
                <a:solidFill>
                  <a:srgbClr val="0070C0"/>
                </a:solidFill>
                <a:latin typeface="Georgia" panose="02040502050405020303" pitchFamily="18" charset="0"/>
              </a:rPr>
              <a:t>@</a:t>
            </a:r>
            <a:r>
              <a:rPr lang="en-US" dirty="0" err="1">
                <a:solidFill>
                  <a:srgbClr val="0070C0"/>
                </a:solidFill>
                <a:latin typeface="Georgia" panose="02040502050405020303" pitchFamily="18" charset="0"/>
              </a:rPr>
              <a:t>oedchs</a:t>
            </a:r>
            <a:endParaRPr lang="en-US" dirty="0">
              <a:solidFill>
                <a:srgbClr val="0070C0"/>
              </a:solidFill>
              <a:latin typeface="Georgia" panose="020405020504050203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854321-F740-4D44-9854-D49A07E076BA}"/>
              </a:ext>
            </a:extLst>
          </p:cNvPr>
          <p:cNvSpPr txBox="1"/>
          <p:nvPr/>
        </p:nvSpPr>
        <p:spPr>
          <a:xfrm>
            <a:off x="800100" y="647700"/>
            <a:ext cx="2743200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 i="1" dirty="0">
                <a:latin typeface="Helvetica"/>
                <a:cs typeface="Helvetica"/>
              </a:rPr>
              <a:t>Up Next: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3317D64-3613-004D-8E14-90B3A0774242}"/>
              </a:ext>
            </a:extLst>
          </p:cNvPr>
          <p:cNvGrpSpPr/>
          <p:nvPr/>
        </p:nvGrpSpPr>
        <p:grpSpPr>
          <a:xfrm>
            <a:off x="6790545" y="2541812"/>
            <a:ext cx="4428343" cy="2973674"/>
            <a:chOff x="8152951" y="483620"/>
            <a:chExt cx="3519390" cy="219961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5AB30EE-6401-BD47-A272-F8C817BA5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52951" y="483620"/>
              <a:ext cx="3519390" cy="219961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B84CF49-74A4-3544-A13A-7FBAC2A66B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500"/>
            <a:stretch/>
          </p:blipFill>
          <p:spPr>
            <a:xfrm>
              <a:off x="9231091" y="737327"/>
              <a:ext cx="1626960" cy="16922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2741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FC0140-B970-D641-9D90-436A9908B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154" y="3624897"/>
            <a:ext cx="4148516" cy="20410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b="1" dirty="0"/>
              <a:t>Austin Rutledge</a:t>
            </a:r>
            <a:br>
              <a:rPr lang="en-US" sz="2400" dirty="0"/>
            </a:br>
            <a:r>
              <a:rPr lang="en-US" sz="2400" i="1" dirty="0"/>
              <a:t>Coordinator of Instructional Design</a:t>
            </a:r>
            <a:br>
              <a:rPr lang="en-US" sz="2400" dirty="0"/>
            </a:br>
            <a:r>
              <a:rPr lang="en-US" sz="2400" dirty="0"/>
              <a:t>Oklahoma State University </a:t>
            </a:r>
            <a:br>
              <a:rPr lang="en-US" sz="2400" dirty="0"/>
            </a:br>
            <a:r>
              <a:rPr lang="en-US" sz="2400" dirty="0"/>
              <a:t>Center for Health Sciences</a:t>
            </a:r>
            <a:br>
              <a:rPr lang="en-US" sz="2400" dirty="0"/>
            </a:br>
            <a:r>
              <a:rPr lang="en-US" sz="2200" dirty="0"/>
              <a:t>M.Ed., M.S. University of Tennessee</a:t>
            </a:r>
            <a:br>
              <a:rPr lang="en-US" sz="2200" dirty="0"/>
            </a:br>
            <a:r>
              <a:rPr lang="en-US" sz="2200" dirty="0">
                <a:hlinkClick r:id="rId3"/>
              </a:rPr>
              <a:t>austin.rutledge@okstate.edu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   @</a:t>
            </a:r>
            <a:r>
              <a:rPr lang="en-US" sz="2400" dirty="0" err="1"/>
              <a:t>austinrutledge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227282-C488-024D-A503-87747ED2E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569" y="1512779"/>
            <a:ext cx="4803364" cy="39341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1" dirty="0"/>
              <a:t>Upping Your Game </a:t>
            </a:r>
            <a:r>
              <a:rPr lang="en-US" b="1" dirty="0"/>
              <a:t>Agenda</a:t>
            </a:r>
          </a:p>
          <a:p>
            <a:pPr marL="0" indent="0" algn="ctr">
              <a:buNone/>
            </a:pPr>
            <a:endParaRPr lang="en-US" i="1" dirty="0"/>
          </a:p>
          <a:p>
            <a:pPr marL="0" indent="0" algn="ctr">
              <a:lnSpc>
                <a:spcPct val="150000"/>
              </a:lnSpc>
              <a:buNone/>
            </a:pPr>
            <a:r>
              <a:rPr lang="en-US" i="1" dirty="0"/>
              <a:t>Why</a:t>
            </a:r>
            <a:r>
              <a:rPr lang="en-US" dirty="0"/>
              <a:t> gamify your curriculum?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i="1" dirty="0"/>
              <a:t>What</a:t>
            </a:r>
            <a:r>
              <a:rPr lang="en-US" dirty="0"/>
              <a:t> is gamification?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i="1" dirty="0"/>
              <a:t>How</a:t>
            </a:r>
            <a:r>
              <a:rPr lang="en-US" dirty="0"/>
              <a:t> do we do this?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78426F-FA30-F348-94D3-965ECA9E55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16" y="1192027"/>
            <a:ext cx="2145346" cy="2041077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94B740-D77E-B34E-BC5C-BE148D7F3B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0196" y="5310612"/>
            <a:ext cx="411157" cy="41532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66AB5-2ED2-004B-8BC1-8ED43A0B86C6}"/>
              </a:ext>
            </a:extLst>
          </p:cNvPr>
          <p:cNvCxnSpPr>
            <a:cxnSpLocks/>
          </p:cNvCxnSpPr>
          <p:nvPr/>
        </p:nvCxnSpPr>
        <p:spPr>
          <a:xfrm flipH="1">
            <a:off x="5927626" y="1512780"/>
            <a:ext cx="19987" cy="3934101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9832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Games are Popular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5DA60B-B4CA-134C-AA1D-D4D129211F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2" cy="435133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14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B2FC35B-D20C-7E4F-9C64-E8F8DE3B2C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63393" y="651812"/>
            <a:ext cx="8865210" cy="554075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88386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Others are Gamifying</a:t>
            </a:r>
          </a:p>
        </p:txBody>
      </p:sp>
      <p:pic>
        <p:nvPicPr>
          <p:cNvPr id="7" name="Content Placeholder 6" descr="Teacher">
            <a:extLst>
              <a:ext uri="{FF2B5EF4-FFF2-40B4-BE49-F238E27FC236}">
                <a16:creationId xmlns:a16="http://schemas.microsoft.com/office/drawing/2014/main" id="{0FABFDFB-98D9-024F-99D1-598F07133B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397439">
            <a:off x="882845" y="1650323"/>
            <a:ext cx="4507042" cy="4507042"/>
          </a:xfrm>
        </p:spPr>
      </p:pic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8210DD-307A-4842-AAA4-044C5CE23CD6}"/>
              </a:ext>
            </a:extLst>
          </p:cNvPr>
          <p:cNvSpPr txBox="1"/>
          <p:nvPr/>
        </p:nvSpPr>
        <p:spPr>
          <a:xfrm rot="21397439">
            <a:off x="1749476" y="2767280"/>
            <a:ext cx="36850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rgbClr val="00B050"/>
                </a:solidFill>
                <a:latin typeface="Chalkduster" panose="03050602040202020205" pitchFamily="66" charset="77"/>
              </a:rPr>
              <a:t>K 12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6A5D5BE-894D-AE4C-96F5-AA572CA40D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63515"/>
            <a:ext cx="5028060" cy="364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291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Others are Gamifying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865C3E0-995B-3F49-9773-EFDB9C119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5798978" cy="435133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EED844-680E-6444-B824-C53CD7230B1F}"/>
              </a:ext>
            </a:extLst>
          </p:cNvPr>
          <p:cNvSpPr txBox="1"/>
          <p:nvPr/>
        </p:nvSpPr>
        <p:spPr>
          <a:xfrm>
            <a:off x="7003199" y="5118696"/>
            <a:ext cx="3984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err="1">
                <a:hlinkClick r:id="rId5"/>
              </a:rPr>
              <a:t>www.medicalbag.com</a:t>
            </a:r>
            <a:r>
              <a:rPr lang="en-US" dirty="0">
                <a:hlinkClick r:id="rId5"/>
              </a:rPr>
              <a:t>/lifestyle/medical-school-gamification/article/795765/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72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E8C07F-1C0D-6E43-B0D0-72846C845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3500" y="1809750"/>
            <a:ext cx="95250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975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Defining the Concept</a:t>
            </a:r>
          </a:p>
        </p:txBody>
      </p:sp>
      <p:sp>
        <p:nvSpPr>
          <p:cNvPr id="4" name="Rectangle 3"/>
          <p:cNvSpPr/>
          <p:nvPr/>
        </p:nvSpPr>
        <p:spPr>
          <a:xfrm>
            <a:off x="278478" y="277090"/>
            <a:ext cx="11635041" cy="62902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6" y="5377874"/>
            <a:ext cx="944706" cy="961280"/>
          </a:xfrm>
          <a:prstGeom prst="rect">
            <a:avLst/>
          </a:prstGeom>
        </p:spPr>
      </p:pic>
      <p:sp>
        <p:nvSpPr>
          <p:cNvPr id="5" name="Terminator 4">
            <a:extLst>
              <a:ext uri="{FF2B5EF4-FFF2-40B4-BE49-F238E27FC236}">
                <a16:creationId xmlns:a16="http://schemas.microsoft.com/office/drawing/2014/main" id="{28BE7A9B-10A8-C547-A545-F80E65D17482}"/>
              </a:ext>
            </a:extLst>
          </p:cNvPr>
          <p:cNvSpPr/>
          <p:nvPr/>
        </p:nvSpPr>
        <p:spPr>
          <a:xfrm>
            <a:off x="2378437" y="2006732"/>
            <a:ext cx="7435121" cy="2844536"/>
          </a:xfrm>
          <a:prstGeom prst="flowChartTerminator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>
            <a:sp3d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“The use of game elements  and game design techniques in non-game contexts."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E6FD5-BD31-4744-B694-67DC8C9C3395}"/>
              </a:ext>
            </a:extLst>
          </p:cNvPr>
          <p:cNvSpPr txBox="1"/>
          <p:nvPr/>
        </p:nvSpPr>
        <p:spPr>
          <a:xfrm>
            <a:off x="838200" y="5877489"/>
            <a:ext cx="9839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Werbach, Kevin. ”Definition of Gamification.” [week 1: Gamification]. MOOC offered by the Wharton School of Business. Retrieved on 1 November, 2018 from </a:t>
            </a:r>
            <a:r>
              <a:rPr lang="en-US" sz="1200" dirty="0">
                <a:hlinkClick r:id="rId4"/>
              </a:rPr>
              <a:t>https://www.coursera.org/learn/gamification/home/welcome</a:t>
            </a:r>
            <a:r>
              <a:rPr lang="en-US" sz="1200" dirty="0"/>
              <a:t>. https://</a:t>
            </a:r>
            <a:r>
              <a:rPr lang="en-US" sz="1200" dirty="0" err="1"/>
              <a:t>www.coursera.org</a:t>
            </a:r>
            <a:r>
              <a:rPr lang="en-US" sz="1200" dirty="0"/>
              <a:t>/learn/gamification/home/welcome</a:t>
            </a:r>
          </a:p>
        </p:txBody>
      </p:sp>
    </p:spTree>
    <p:extLst>
      <p:ext uri="{BB962C8B-B14F-4D97-AF65-F5344CB8AC3E}">
        <p14:creationId xmlns:p14="http://schemas.microsoft.com/office/powerpoint/2010/main" val="1797912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4D02DBE-BA20-AF45-A6A5-338F537DE5C4}">
  <we:reference id="wa104178141" version="3.10.0.124" store="en-US" storeType="OMEX"/>
  <we:alternateReferences>
    <we:reference id="wa104178141" version="3.10.0.124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File_x0020_Type0 xmlns="22c81239-4916-42f8-981e-bb17659ba664" xsi:nil="true"/>
    <PublishingExpirationDate xmlns="http://schemas.microsoft.com/sharepoint/v3" xsi:nil="true"/>
    <date xmlns="22c81239-4916-42f8-981e-bb17659ba664" xsi:nil="true"/>
    <PublishingStartDate xmlns="http://schemas.microsoft.com/sharepoint/v3" xsi:nil="true"/>
    <SharedWithUsers xmlns="5d7439e3-80a4-4edc-9d3e-0234b667c127">
      <UserInfo>
        <DisplayName>Juergens, David</DisplayName>
        <AccountId>19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4EE8F5754CE74DA1362FF4A382C9BF" ma:contentTypeVersion="13" ma:contentTypeDescription="Create a new document." ma:contentTypeScope="" ma:versionID="046f73d9629ffb590de9d06c7e61ddb4">
  <xsd:schema xmlns:xsd="http://www.w3.org/2001/XMLSchema" xmlns:xs="http://www.w3.org/2001/XMLSchema" xmlns:p="http://schemas.microsoft.com/office/2006/metadata/properties" xmlns:ns1="http://schemas.microsoft.com/sharepoint/v3" xmlns:ns2="5d7439e3-80a4-4edc-9d3e-0234b667c127" xmlns:ns3="22c81239-4916-42f8-981e-bb17659ba664" targetNamespace="http://schemas.microsoft.com/office/2006/metadata/properties" ma:root="true" ma:fieldsID="8a0a50ba7056cb42c91513a3223dbf87" ns1:_="" ns2:_="" ns3:_="">
    <xsd:import namespace="http://schemas.microsoft.com/sharepoint/v3"/>
    <xsd:import namespace="5d7439e3-80a4-4edc-9d3e-0234b667c127"/>
    <xsd:import namespace="22c81239-4916-42f8-981e-bb17659ba66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1:PublishingStartDate" minOccurs="0"/>
                <xsd:element ref="ns1:PublishingExpirationDat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date" minOccurs="0"/>
                <xsd:element ref="ns3:File_x0020_Type0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0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1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7439e3-80a4-4edc-9d3e-0234b667c12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c81239-4916-42f8-981e-bb17659ba6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date" ma:index="16" nillable="true" ma:displayName="date" ma:format="DateOnly" ma:internalName="date">
      <xsd:simpleType>
        <xsd:restriction base="dms:DateTime"/>
      </xsd:simpleType>
    </xsd:element>
    <xsd:element name="File_x0020_Type0" ma:index="17" nillable="true" ma:displayName="File Type" ma:internalName="File_x0020_Type0">
      <xsd:simpleType>
        <xsd:restriction base="dms:Text">
          <xsd:maxLength value="255"/>
        </xsd:restriction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AB1548D-F407-4E9C-B7F3-CAB6A4D2DF7A}">
  <ds:schemaRefs>
    <ds:schemaRef ds:uri="http://www.w3.org/XML/1998/namespace"/>
    <ds:schemaRef ds:uri="5d7439e3-80a4-4edc-9d3e-0234b667c127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terms/"/>
    <ds:schemaRef ds:uri="22c81239-4916-42f8-981e-bb17659ba664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D912D8EF-5F54-487C-93F0-E788C4173F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d7439e3-80a4-4edc-9d3e-0234b667c127"/>
    <ds:schemaRef ds:uri="22c81239-4916-42f8-981e-bb17659ba6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916E77-6C74-4024-9362-EE39B3F5704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3854</TotalTime>
  <Words>572</Words>
  <Application>Microsoft Macintosh PowerPoint</Application>
  <PresentationFormat>Widescreen</PresentationFormat>
  <Paragraphs>104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Chalkduster</vt:lpstr>
      <vt:lpstr>Georgia</vt:lpstr>
      <vt:lpstr>Helvetica</vt:lpstr>
      <vt:lpstr>Office Theme</vt:lpstr>
      <vt:lpstr>Upping Your Game:  Adding Gamification  to Your Instruction</vt:lpstr>
      <vt:lpstr>PowerPoint Presentation</vt:lpstr>
      <vt:lpstr>Austin Rutledge Coordinator of Instructional Design Oklahoma State University  Center for Health Sciences M.Ed., M.S. University of Tennessee austin.rutledge@okstate.edu         @austinrutledge </vt:lpstr>
      <vt:lpstr>Games are Popular</vt:lpstr>
      <vt:lpstr>PowerPoint Presentation</vt:lpstr>
      <vt:lpstr>Others are Gamifying</vt:lpstr>
      <vt:lpstr>Others are Gamifying</vt:lpstr>
      <vt:lpstr>PowerPoint Presentation</vt:lpstr>
      <vt:lpstr>Defining the Concept</vt:lpstr>
      <vt:lpstr>Game Elements</vt:lpstr>
      <vt:lpstr>Examples</vt:lpstr>
      <vt:lpstr>Examples</vt:lpstr>
      <vt:lpstr>Examples</vt:lpstr>
      <vt:lpstr>Examples</vt:lpstr>
      <vt:lpstr>Important Note</vt:lpstr>
      <vt:lpstr>Another Note</vt:lpstr>
      <vt:lpstr>Okay… How do I Gamify?</vt:lpstr>
      <vt:lpstr>Practical Ideas</vt:lpstr>
      <vt:lpstr>Too much of A good thing can be a bad thing.</vt:lpstr>
      <vt:lpstr>PowerPoint Presentation</vt:lpstr>
      <vt:lpstr>health.okstate.edu/oed</vt:lpstr>
      <vt:lpstr>Resources</vt:lpstr>
      <vt:lpstr>Austin Rutledge Coordinator of Instructional Design Oklahoma State University  Center for Health Sciences M.Ed., M.S. University of Tennessee austin.rutledge@okstate.edu         @austinrutledge </vt:lpstr>
      <vt:lpstr>Tapping Your Video Potential: Panopto &amp; Beyond</vt:lpstr>
    </vt:vector>
  </TitlesOfParts>
  <Company>Oklahoma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Lacson, Jessica</dc:creator>
  <cp:lastModifiedBy>Rutledge, Austin</cp:lastModifiedBy>
  <cp:revision>160</cp:revision>
  <dcterms:created xsi:type="dcterms:W3CDTF">2018-08-16T17:48:22Z</dcterms:created>
  <dcterms:modified xsi:type="dcterms:W3CDTF">2018-11-06T17:39:56Z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0x010100354EE8F5754CE74DA1362FF4A382C9BF</vt:lpwstr>
  </property>
</Properties>
</file>

<file path=docProps/thumbnail.jpeg>
</file>